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7" r:id="rId2"/>
    <p:sldId id="258" r:id="rId3"/>
    <p:sldId id="259" r:id="rId4"/>
    <p:sldId id="261" r:id="rId5"/>
    <p:sldId id="260" r:id="rId6"/>
    <p:sldId id="262" r:id="rId7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EB"/>
    <a:srgbClr val="FFFFE7"/>
    <a:srgbClr val="FFFFFB"/>
    <a:srgbClr val="E1CCF0"/>
    <a:srgbClr val="FFFFFF"/>
    <a:srgbClr val="FFFFE5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2E0EDC-42DC-4E60-A7A6-273F2DE07908}" type="datetimeFigureOut">
              <a:rPr lang="uk-UA" smtClean="0"/>
              <a:t>11.10.2020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16C8B7-C094-447E-8D95-69F1C53D44D6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51487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D16C8B7-C094-447E-8D95-69F1C53D44D6}" type="slidenum">
              <a:rPr lang="uk-UA" smtClean="0"/>
              <a:t>4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755534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D16C8B7-C094-447E-8D95-69F1C53D44D6}" type="slidenum">
              <a:rPr lang="uk-UA" smtClean="0"/>
              <a:t>5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557908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DF7E4-EC5F-43EB-BC99-8195A7D4D3CD}" type="datetime1">
              <a:rPr lang="uk-UA" smtClean="0"/>
              <a:t>11.10.2020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Kyiv, Ukraine</a:t>
            </a:r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B203E-A004-4B24-B152-0C2298947B2F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6235225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E558E-7940-4E1A-8303-DEA3706BD5D6}" type="datetime1">
              <a:rPr lang="uk-UA" smtClean="0"/>
              <a:t>11.10.2020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Kyiv, Ukraine</a:t>
            </a:r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B203E-A004-4B24-B152-0C2298947B2F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721308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A9FF0-40EC-452E-AC40-7FAFBB00547B}" type="datetime1">
              <a:rPr lang="uk-UA" smtClean="0"/>
              <a:t>11.10.2020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Kyiv, Ukraine</a:t>
            </a:r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B203E-A004-4B24-B152-0C2298947B2F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19893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E7738-115A-4C3F-BA27-6FBEADD89512}" type="datetime1">
              <a:rPr lang="uk-UA" smtClean="0"/>
              <a:t>11.10.2020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Kyiv, Ukraine</a:t>
            </a:r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B203E-A004-4B24-B152-0C2298947B2F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786912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482CA-0714-4A73-AA63-C5BBC26C2A51}" type="datetime1">
              <a:rPr lang="uk-UA" smtClean="0"/>
              <a:t>11.10.2020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Kyiv, Ukraine</a:t>
            </a:r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B203E-A004-4B24-B152-0C2298947B2F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441292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75F7B-2C87-4897-B726-A577698C75E5}" type="datetime1">
              <a:rPr lang="uk-UA" smtClean="0"/>
              <a:t>11.10.2020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Kyiv, Ukraine</a:t>
            </a:r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B203E-A004-4B24-B152-0C2298947B2F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767105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82E92-46F7-4C5A-BAF8-AB8CD614F1D6}" type="datetime1">
              <a:rPr lang="uk-UA" smtClean="0"/>
              <a:t>11.10.2020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Kyiv, Ukraine</a:t>
            </a:r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B203E-A004-4B24-B152-0C2298947B2F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992707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7B64D-4311-43B7-A986-96EEDE2193CF}" type="datetime1">
              <a:rPr lang="uk-UA" smtClean="0"/>
              <a:t>11.10.2020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Kyiv, Ukraine</a:t>
            </a:r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B203E-A004-4B24-B152-0C2298947B2F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7780556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CB4BA-6368-45DE-B781-DD10451B149B}" type="datetime1">
              <a:rPr lang="uk-UA" smtClean="0"/>
              <a:t>11.10.2020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Kyiv, Ukraine</a:t>
            </a:r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B203E-A004-4B24-B152-0C2298947B2F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260938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85CD6-9BA6-4B9C-B9EE-2DD90C750DC2}" type="datetime1">
              <a:rPr lang="uk-UA" smtClean="0"/>
              <a:t>11.10.2020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Kyiv, Ukraine</a:t>
            </a:r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B203E-A004-4B24-B152-0C2298947B2F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710782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25CC2-9A53-40A8-AB6E-F1D41F20C182}" type="datetime1">
              <a:rPr lang="uk-UA" smtClean="0"/>
              <a:t>11.10.2020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Kyiv, Ukraine</a:t>
            </a:r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B203E-A004-4B24-B152-0C2298947B2F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43403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DB515C-C334-4FB7-B88A-E56BD74A78F6}" type="datetime1">
              <a:rPr lang="uk-UA" smtClean="0"/>
              <a:t>11.10.2020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Kyiv, Ukraine</a:t>
            </a:r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7B203E-A004-4B24-B152-0C2298947B2F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71022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7" Type="http://schemas.openxmlformats.org/officeDocument/2006/relationships/image" Target="../media/image7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3.jp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3.jp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70000">
              <a:schemeClr val="accent5">
                <a:lumMod val="20000"/>
                <a:lumOff val="80000"/>
              </a:schemeClr>
            </a:gs>
            <a:gs pos="28000">
              <a:srgbClr val="FFFFFB">
                <a:lumMod val="100000"/>
              </a:srgbClr>
            </a:gs>
            <a:gs pos="0">
              <a:srgbClr val="FFFFFB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Рисунок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7384"/>
            <a:ext cx="9144000" cy="1384548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solidFill>
                  <a:srgbClr val="0070C0"/>
                </a:solidFill>
                <a:effectLst/>
                <a:latin typeface="Britannic Bold" panose="020B0903060703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 International Workshop on Professional Retraining and Life-Long Learning using ICT: Person-oriented Approach (3L-Person)</a:t>
            </a:r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43608" y="3886200"/>
            <a:ext cx="7056784" cy="1752600"/>
          </a:xfrm>
        </p:spPr>
        <p:txBody>
          <a:bodyPr>
            <a:normAutofit fontScale="62500" lnSpcReduction="20000"/>
          </a:bodyPr>
          <a:lstStyle/>
          <a:p>
            <a:r>
              <a:rPr lang="en-US" b="1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Oleksandr BUROV</a:t>
            </a:r>
          </a:p>
          <a:p>
            <a:endParaRPr lang="en-US" b="1" baseline="30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Institute 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Information Technologies and Educational Tools</a:t>
            </a:r>
          </a:p>
          <a:p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National Academy of Pedagogic Science </a:t>
            </a:r>
          </a:p>
          <a:p>
            <a:r>
              <a:rPr lang="en-US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Kiev, Ukraine</a:t>
            </a:r>
          </a:p>
          <a:p>
            <a:endParaRPr lang="uk-UA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7384"/>
            <a:ext cx="1403648" cy="938228"/>
          </a:xfrm>
          <a:prstGeom prst="rect">
            <a:avLst/>
          </a:prstGeom>
        </p:spPr>
      </p:pic>
      <p:sp>
        <p:nvSpPr>
          <p:cNvPr id="5" name="Овал 4"/>
          <p:cNvSpPr/>
          <p:nvPr/>
        </p:nvSpPr>
        <p:spPr>
          <a:xfrm>
            <a:off x="7524328" y="44624"/>
            <a:ext cx="1512168" cy="716223"/>
          </a:xfrm>
          <a:prstGeom prst="ellipse">
            <a:avLst/>
          </a:prstGeom>
          <a:noFill/>
          <a:ln>
            <a:solidFill>
              <a:srgbClr val="E1CC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i="1" dirty="0">
                <a:solidFill>
                  <a:srgbClr val="E1CC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3L-Person</a:t>
            </a:r>
            <a:endParaRPr lang="uk-UA" sz="2000" b="1" i="1" dirty="0">
              <a:solidFill>
                <a:srgbClr val="E1CC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475656" y="-18749"/>
            <a:ext cx="6192688" cy="12183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b="1" i="1" dirty="0">
                <a:solidFill>
                  <a:schemeClr val="accent5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en-US" sz="2000" b="1" i="1" baseline="30000" dirty="0">
                <a:solidFill>
                  <a:schemeClr val="accent5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sz="2000" b="1" i="1" dirty="0">
                <a:solidFill>
                  <a:schemeClr val="accent5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International Workshop</a:t>
            </a:r>
            <a:r>
              <a:rPr lang="en-US" sz="2000" b="1" dirty="0">
                <a:solidFill>
                  <a:schemeClr val="accent5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Professional Retraining and Life-Long Learning</a:t>
            </a:r>
            <a:br>
              <a:rPr lang="en-US" sz="2000" b="1" dirty="0">
                <a:solidFill>
                  <a:schemeClr val="accent5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b="1" dirty="0">
                <a:solidFill>
                  <a:schemeClr val="accent5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using ICT: Person-Oriented Approach</a:t>
            </a:r>
            <a:endParaRPr lang="ru-RU" altLang="uk-UA" sz="2000" b="1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2400" dirty="0" err="1" smtClean="0"/>
              <a:t>Kharkiv</a:t>
            </a:r>
            <a:r>
              <a:rPr lang="en-US" sz="2400" dirty="0" smtClean="0"/>
              <a:t>, </a:t>
            </a:r>
            <a:r>
              <a:rPr lang="en-US" sz="2400" dirty="0"/>
              <a:t>Ukraine</a:t>
            </a:r>
            <a:endParaRPr lang="uk-UA" sz="2400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B203E-A004-4B24-B152-0C2298947B2F}" type="slidenum">
              <a:rPr lang="uk-UA" smtClean="0"/>
              <a:t>1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164371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Рисунок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7384"/>
            <a:ext cx="9144000" cy="1384548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7384"/>
            <a:ext cx="1403648" cy="938228"/>
          </a:xfrm>
          <a:prstGeom prst="rect">
            <a:avLst/>
          </a:prstGeom>
        </p:spPr>
      </p:pic>
      <p:sp>
        <p:nvSpPr>
          <p:cNvPr id="5" name="Овал 4"/>
          <p:cNvSpPr/>
          <p:nvPr/>
        </p:nvSpPr>
        <p:spPr>
          <a:xfrm>
            <a:off x="7524328" y="44624"/>
            <a:ext cx="1512168" cy="716223"/>
          </a:xfrm>
          <a:prstGeom prst="ellipse">
            <a:avLst/>
          </a:prstGeom>
          <a:noFill/>
          <a:ln>
            <a:solidFill>
              <a:srgbClr val="E1CC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i="1" dirty="0">
                <a:solidFill>
                  <a:srgbClr val="E1CC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3L-Person</a:t>
            </a:r>
            <a:endParaRPr lang="uk-UA" sz="2000" b="1" i="1" dirty="0">
              <a:solidFill>
                <a:srgbClr val="E1CC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475656" y="-18749"/>
            <a:ext cx="6192688" cy="68363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b="1" i="1" dirty="0">
                <a:solidFill>
                  <a:schemeClr val="accent5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en-US" sz="1600" b="1" i="1" baseline="30000" dirty="0">
                <a:solidFill>
                  <a:schemeClr val="accent5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sz="1600" b="1" i="1" dirty="0">
                <a:solidFill>
                  <a:schemeClr val="accent5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International Workshop </a:t>
            </a:r>
            <a:r>
              <a:rPr lang="en-US" sz="1600" b="1" dirty="0">
                <a:solidFill>
                  <a:schemeClr val="accent5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Professional Retraining and Life-Long Learning  using ICT: Person-Oriented Approach</a:t>
            </a:r>
            <a:endParaRPr lang="ru-RU" altLang="uk-UA" sz="1600" b="1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A442D-8072-48D5-9A25-F7D900DE6E93}" type="datetime1">
              <a:rPr lang="uk-UA" smtClean="0"/>
              <a:t>11.10.2020</a:t>
            </a:fld>
            <a:endParaRPr lang="uk-UA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/>
              <a:t>Kharkiv</a:t>
            </a:r>
            <a:r>
              <a:rPr lang="en-US" dirty="0"/>
              <a:t>, Ukraine</a:t>
            </a:r>
            <a:endParaRPr lang="uk-UA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B203E-A004-4B24-B152-0C2298947B2F}" type="slidenum">
              <a:rPr lang="uk-UA" smtClean="0"/>
              <a:t>2</a:t>
            </a:fld>
            <a:endParaRPr lang="uk-UA"/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21288"/>
            <a:ext cx="9144000" cy="836712"/>
          </a:xfrm>
          <a:prstGeom prst="rect">
            <a:avLst/>
          </a:prstGeom>
        </p:spPr>
      </p:pic>
      <p:pic>
        <p:nvPicPr>
          <p:cNvPr id="3" name="Рисунок 2" descr="Изображение выглядит как стол&#10;&#10;Автоматически созданное описание">
            <a:extLst>
              <a:ext uri="{FF2B5EF4-FFF2-40B4-BE49-F238E27FC236}">
                <a16:creationId xmlns:a16="http://schemas.microsoft.com/office/drawing/2014/main" id="{AF7B46BD-D83F-4E08-856D-95D848FB9F8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6450" y="1419027"/>
            <a:ext cx="4655790" cy="45302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12958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Рисунок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7384"/>
            <a:ext cx="9144000" cy="1384548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7384"/>
            <a:ext cx="1403648" cy="938228"/>
          </a:xfrm>
          <a:prstGeom prst="rect">
            <a:avLst/>
          </a:prstGeom>
        </p:spPr>
      </p:pic>
      <p:sp>
        <p:nvSpPr>
          <p:cNvPr id="5" name="Овал 4"/>
          <p:cNvSpPr/>
          <p:nvPr/>
        </p:nvSpPr>
        <p:spPr>
          <a:xfrm>
            <a:off x="7524328" y="44624"/>
            <a:ext cx="1512168" cy="716223"/>
          </a:xfrm>
          <a:prstGeom prst="ellipse">
            <a:avLst/>
          </a:prstGeom>
          <a:noFill/>
          <a:ln>
            <a:solidFill>
              <a:srgbClr val="E1CC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i="1" dirty="0">
                <a:solidFill>
                  <a:srgbClr val="E1CC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3L-Person</a:t>
            </a:r>
            <a:endParaRPr lang="uk-UA" sz="2000" b="1" i="1" dirty="0">
              <a:solidFill>
                <a:srgbClr val="E1CC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475656" y="-18749"/>
            <a:ext cx="6192688" cy="68363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b="1" i="1" dirty="0">
                <a:solidFill>
                  <a:schemeClr val="accent5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en-US" sz="1600" b="1" i="1" baseline="30000" dirty="0">
                <a:solidFill>
                  <a:schemeClr val="accent5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sz="1600" b="1" i="1" dirty="0">
                <a:solidFill>
                  <a:schemeClr val="accent5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International Workshop </a:t>
            </a:r>
            <a:r>
              <a:rPr lang="en-US" sz="1600" b="1" dirty="0">
                <a:solidFill>
                  <a:schemeClr val="accent5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Professional Retraining and Life-Long Learning  using ICT: Person-Oriented Approach</a:t>
            </a:r>
            <a:endParaRPr lang="ru-RU" altLang="uk-UA" sz="1600" b="1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A442D-8072-48D5-9A25-F7D900DE6E93}" type="datetime1">
              <a:rPr lang="uk-UA" smtClean="0"/>
              <a:t>11.10.2020</a:t>
            </a:fld>
            <a:endParaRPr lang="uk-UA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/>
              <a:t>Kharkiv</a:t>
            </a:r>
            <a:r>
              <a:rPr lang="en-US" dirty="0"/>
              <a:t>, Ukraine</a:t>
            </a:r>
            <a:endParaRPr lang="uk-UA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B203E-A004-4B24-B152-0C2298947B2F}" type="slidenum">
              <a:rPr lang="uk-UA" smtClean="0"/>
              <a:t>3</a:t>
            </a:fld>
            <a:endParaRPr lang="uk-UA"/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21288"/>
            <a:ext cx="9144000" cy="836712"/>
          </a:xfrm>
          <a:prstGeom prst="rect">
            <a:avLst/>
          </a:prstGeom>
        </p:spPr>
      </p:pic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94A0246B-D9D4-4BD3-9776-F683D77CC07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571500"/>
            <a:ext cx="9144000" cy="571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196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Рисунок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7384"/>
            <a:ext cx="9144000" cy="1384548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7384"/>
            <a:ext cx="1403648" cy="938228"/>
          </a:xfrm>
          <a:prstGeom prst="rect">
            <a:avLst/>
          </a:prstGeom>
        </p:spPr>
      </p:pic>
      <p:sp>
        <p:nvSpPr>
          <p:cNvPr id="5" name="Овал 4"/>
          <p:cNvSpPr/>
          <p:nvPr/>
        </p:nvSpPr>
        <p:spPr>
          <a:xfrm>
            <a:off x="7524328" y="44624"/>
            <a:ext cx="1512168" cy="716223"/>
          </a:xfrm>
          <a:prstGeom prst="ellipse">
            <a:avLst/>
          </a:prstGeom>
          <a:noFill/>
          <a:ln>
            <a:solidFill>
              <a:srgbClr val="E1CC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i="1" dirty="0">
                <a:solidFill>
                  <a:srgbClr val="E1CC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3L-Person</a:t>
            </a:r>
            <a:endParaRPr lang="uk-UA" sz="2000" b="1" i="1" dirty="0">
              <a:solidFill>
                <a:srgbClr val="E1CC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475656" y="-18749"/>
            <a:ext cx="6192688" cy="68363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b="1" i="1" dirty="0">
                <a:solidFill>
                  <a:schemeClr val="accent5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en-US" sz="1600" b="1" i="1" baseline="30000" dirty="0">
                <a:solidFill>
                  <a:schemeClr val="accent5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sz="1600" b="1" i="1" dirty="0">
                <a:solidFill>
                  <a:schemeClr val="accent5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International Workshop </a:t>
            </a:r>
            <a:r>
              <a:rPr lang="en-US" sz="1600" b="1" dirty="0">
                <a:solidFill>
                  <a:schemeClr val="accent5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Professional Retraining and Life-Long Learning  using ICT: Person-Oriented Approach</a:t>
            </a:r>
            <a:endParaRPr lang="ru-RU" altLang="uk-UA" sz="1600" b="1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A442D-8072-48D5-9A25-F7D900DE6E93}" type="datetime1">
              <a:rPr lang="uk-UA" smtClean="0"/>
              <a:t>11.10.2020</a:t>
            </a:fld>
            <a:endParaRPr lang="uk-UA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/>
              <a:t>Kharkiv</a:t>
            </a:r>
            <a:r>
              <a:rPr lang="en-US" dirty="0"/>
              <a:t>, Ukraine</a:t>
            </a:r>
            <a:endParaRPr lang="uk-UA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B203E-A004-4B24-B152-0C2298947B2F}" type="slidenum">
              <a:rPr lang="uk-UA" smtClean="0"/>
              <a:t>4</a:t>
            </a:fld>
            <a:endParaRPr lang="uk-UA"/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21288"/>
            <a:ext cx="9144000" cy="836712"/>
          </a:xfrm>
          <a:prstGeom prst="rect">
            <a:avLst/>
          </a:prstGeom>
        </p:spPr>
      </p:pic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07A92B1C-9774-47D8-A0AD-9A48AD599C6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3227" y="1613092"/>
            <a:ext cx="4414757" cy="3958952"/>
          </a:xfrm>
          <a:prstGeom prst="rect">
            <a:avLst/>
          </a:prstGeom>
        </p:spPr>
      </p:pic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D8EA53E0-A7AD-4B66-97A1-1C585CEB5296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3707" y="1635771"/>
            <a:ext cx="4702789" cy="39534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72796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Рисунок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7384"/>
            <a:ext cx="9144000" cy="1384548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7384"/>
            <a:ext cx="1403648" cy="938228"/>
          </a:xfrm>
          <a:prstGeom prst="rect">
            <a:avLst/>
          </a:prstGeom>
        </p:spPr>
      </p:pic>
      <p:sp>
        <p:nvSpPr>
          <p:cNvPr id="5" name="Овал 4"/>
          <p:cNvSpPr/>
          <p:nvPr/>
        </p:nvSpPr>
        <p:spPr>
          <a:xfrm>
            <a:off x="7524328" y="44624"/>
            <a:ext cx="1512168" cy="716223"/>
          </a:xfrm>
          <a:prstGeom prst="ellipse">
            <a:avLst/>
          </a:prstGeom>
          <a:noFill/>
          <a:ln>
            <a:solidFill>
              <a:srgbClr val="E1CC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i="1" dirty="0">
                <a:solidFill>
                  <a:srgbClr val="E1CC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3L-Person</a:t>
            </a:r>
            <a:endParaRPr lang="uk-UA" sz="2000" b="1" i="1" dirty="0">
              <a:solidFill>
                <a:srgbClr val="E1CC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475656" y="-18749"/>
            <a:ext cx="6192688" cy="68363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b="1" i="1" dirty="0">
                <a:solidFill>
                  <a:schemeClr val="accent5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en-US" sz="1600" b="1" i="1" baseline="30000" dirty="0">
                <a:solidFill>
                  <a:schemeClr val="accent5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sz="1600" b="1" i="1" dirty="0">
                <a:solidFill>
                  <a:schemeClr val="accent5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International Workshop </a:t>
            </a:r>
            <a:r>
              <a:rPr lang="en-US" sz="1600" b="1" dirty="0">
                <a:solidFill>
                  <a:schemeClr val="accent5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Professional Retraining and Life-Long Learning  using ICT: Person-Oriented Approach</a:t>
            </a:r>
            <a:endParaRPr lang="ru-RU" altLang="uk-UA" sz="1600" b="1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A442D-8072-48D5-9A25-F7D900DE6E93}" type="datetime1">
              <a:rPr lang="uk-UA" smtClean="0"/>
              <a:t>11.10.2020</a:t>
            </a:fld>
            <a:endParaRPr lang="uk-UA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/>
              <a:t>Kharkiv</a:t>
            </a:r>
            <a:r>
              <a:rPr lang="en-US" dirty="0"/>
              <a:t>, Ukraine</a:t>
            </a:r>
            <a:endParaRPr lang="uk-UA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B203E-A004-4B24-B152-0C2298947B2F}" type="slidenum">
              <a:rPr lang="uk-UA" smtClean="0"/>
              <a:t>5</a:t>
            </a:fld>
            <a:endParaRPr lang="uk-UA"/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21288"/>
            <a:ext cx="9144000" cy="836712"/>
          </a:xfrm>
          <a:prstGeom prst="rect">
            <a:avLst/>
          </a:prstGeom>
        </p:spPr>
      </p:pic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61B54246-75C0-4743-9DF6-5714681B093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0" y="44624"/>
            <a:ext cx="9144000" cy="2944568"/>
          </a:xfrm>
          <a:prstGeom prst="rect">
            <a:avLst/>
          </a:prstGeom>
        </p:spPr>
      </p:pic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B5A6A2EF-DAE2-4264-ACD9-4B9217EC91C0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0" y="2917453"/>
            <a:ext cx="9144000" cy="3103835"/>
          </a:xfrm>
          <a:prstGeom prst="rect">
            <a:avLst/>
          </a:prstGeom>
        </p:spPr>
      </p:pic>
      <p:sp>
        <p:nvSpPr>
          <p:cNvPr id="10" name="Стрелка: вправо 9">
            <a:extLst>
              <a:ext uri="{FF2B5EF4-FFF2-40B4-BE49-F238E27FC236}">
                <a16:creationId xmlns:a16="http://schemas.microsoft.com/office/drawing/2014/main" id="{DC4408D1-ABD4-4BDB-8DC3-DEFEB0110E0D}"/>
              </a:ext>
            </a:extLst>
          </p:cNvPr>
          <p:cNvSpPr/>
          <p:nvPr/>
        </p:nvSpPr>
        <p:spPr>
          <a:xfrm flipV="1">
            <a:off x="473303" y="5184576"/>
            <a:ext cx="658416" cy="63204"/>
          </a:xfrm>
          <a:prstGeom prst="rightArrow">
            <a:avLst/>
          </a:prstGeom>
          <a:solidFill>
            <a:srgbClr val="FFFF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1" name="Стрелка: вправо 10">
            <a:extLst>
              <a:ext uri="{FF2B5EF4-FFF2-40B4-BE49-F238E27FC236}">
                <a16:creationId xmlns:a16="http://schemas.microsoft.com/office/drawing/2014/main" id="{7F3691C6-7B31-420F-BFAE-E2FBB3227B06}"/>
              </a:ext>
            </a:extLst>
          </p:cNvPr>
          <p:cNvSpPr/>
          <p:nvPr/>
        </p:nvSpPr>
        <p:spPr>
          <a:xfrm flipV="1">
            <a:off x="850954" y="4922239"/>
            <a:ext cx="658416" cy="63204"/>
          </a:xfrm>
          <a:prstGeom prst="rightArrow">
            <a:avLst/>
          </a:prstGeom>
          <a:solidFill>
            <a:srgbClr val="FFFF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6" name="Стрелка: вправо 15">
            <a:extLst>
              <a:ext uri="{FF2B5EF4-FFF2-40B4-BE49-F238E27FC236}">
                <a16:creationId xmlns:a16="http://schemas.microsoft.com/office/drawing/2014/main" id="{86A25AC6-58D1-4429-9587-D671ABBF5CA6}"/>
              </a:ext>
            </a:extLst>
          </p:cNvPr>
          <p:cNvSpPr/>
          <p:nvPr/>
        </p:nvSpPr>
        <p:spPr>
          <a:xfrm flipV="1">
            <a:off x="971600" y="4817912"/>
            <a:ext cx="658416" cy="63204"/>
          </a:xfrm>
          <a:prstGeom prst="rightArrow">
            <a:avLst/>
          </a:prstGeom>
          <a:solidFill>
            <a:srgbClr val="FFFF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8" name="Стрелка: вправо 17">
            <a:extLst>
              <a:ext uri="{FF2B5EF4-FFF2-40B4-BE49-F238E27FC236}">
                <a16:creationId xmlns:a16="http://schemas.microsoft.com/office/drawing/2014/main" id="{63B6F873-DE8A-4EBC-967D-3D2795203BB0}"/>
              </a:ext>
            </a:extLst>
          </p:cNvPr>
          <p:cNvSpPr/>
          <p:nvPr/>
        </p:nvSpPr>
        <p:spPr>
          <a:xfrm flipV="1">
            <a:off x="745232" y="4517879"/>
            <a:ext cx="658416" cy="63204"/>
          </a:xfrm>
          <a:prstGeom prst="rightArrow">
            <a:avLst/>
          </a:prstGeom>
          <a:solidFill>
            <a:srgbClr val="FFFF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0" name="Стрелка: вправо 19">
            <a:extLst>
              <a:ext uri="{FF2B5EF4-FFF2-40B4-BE49-F238E27FC236}">
                <a16:creationId xmlns:a16="http://schemas.microsoft.com/office/drawing/2014/main" id="{180738CE-A181-4848-85BC-A7323C8A21F8}"/>
              </a:ext>
            </a:extLst>
          </p:cNvPr>
          <p:cNvSpPr/>
          <p:nvPr/>
        </p:nvSpPr>
        <p:spPr>
          <a:xfrm flipV="1">
            <a:off x="748848" y="3292652"/>
            <a:ext cx="658416" cy="63204"/>
          </a:xfrm>
          <a:prstGeom prst="rightArrow">
            <a:avLst/>
          </a:prstGeom>
          <a:solidFill>
            <a:srgbClr val="FFFF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2" name="Стрелка: вправо 21">
            <a:extLst>
              <a:ext uri="{FF2B5EF4-FFF2-40B4-BE49-F238E27FC236}">
                <a16:creationId xmlns:a16="http://schemas.microsoft.com/office/drawing/2014/main" id="{7A5136BC-9BA2-4A08-81A9-8528A77EC9D5}"/>
              </a:ext>
            </a:extLst>
          </p:cNvPr>
          <p:cNvSpPr/>
          <p:nvPr/>
        </p:nvSpPr>
        <p:spPr>
          <a:xfrm flipV="1">
            <a:off x="745232" y="3140968"/>
            <a:ext cx="658416" cy="63204"/>
          </a:xfrm>
          <a:prstGeom prst="rightArrow">
            <a:avLst/>
          </a:prstGeom>
          <a:solidFill>
            <a:srgbClr val="FFFF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272796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Рисунок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7384"/>
            <a:ext cx="9144000" cy="1384548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7384"/>
            <a:ext cx="1403648" cy="938228"/>
          </a:xfrm>
          <a:prstGeom prst="rect">
            <a:avLst/>
          </a:prstGeom>
        </p:spPr>
      </p:pic>
      <p:sp>
        <p:nvSpPr>
          <p:cNvPr id="5" name="Овал 4"/>
          <p:cNvSpPr/>
          <p:nvPr/>
        </p:nvSpPr>
        <p:spPr>
          <a:xfrm>
            <a:off x="7524328" y="44624"/>
            <a:ext cx="1512168" cy="716223"/>
          </a:xfrm>
          <a:prstGeom prst="ellipse">
            <a:avLst/>
          </a:prstGeom>
          <a:noFill/>
          <a:ln>
            <a:solidFill>
              <a:srgbClr val="E1CC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i="1" dirty="0">
                <a:solidFill>
                  <a:srgbClr val="E1CC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3L-Person</a:t>
            </a:r>
            <a:endParaRPr lang="uk-UA" sz="2000" b="1" i="1" dirty="0">
              <a:solidFill>
                <a:srgbClr val="E1CC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475656" y="-18749"/>
            <a:ext cx="6192688" cy="68363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b="1" i="1" dirty="0">
                <a:solidFill>
                  <a:schemeClr val="accent5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en-US" sz="1600" b="1" i="1" baseline="30000" dirty="0">
                <a:solidFill>
                  <a:schemeClr val="accent5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sz="1600" b="1" i="1" dirty="0">
                <a:solidFill>
                  <a:schemeClr val="accent5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International Workshop </a:t>
            </a:r>
            <a:r>
              <a:rPr lang="en-US" sz="1600" b="1" dirty="0">
                <a:solidFill>
                  <a:schemeClr val="accent5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Professional Retraining and Life-Long Learning  using ICT: Person-Oriented Approach</a:t>
            </a:r>
            <a:endParaRPr lang="ru-RU" altLang="uk-UA" sz="1600" b="1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A442D-8072-48D5-9A25-F7D900DE6E93}" type="datetime1">
              <a:rPr lang="uk-UA" smtClean="0"/>
              <a:t>11.10.2020</a:t>
            </a:fld>
            <a:endParaRPr lang="uk-UA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/>
              <a:t>Kharkiv</a:t>
            </a:r>
            <a:r>
              <a:rPr lang="en-US" dirty="0"/>
              <a:t>, Ukraine</a:t>
            </a:r>
            <a:endParaRPr lang="uk-UA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B203E-A004-4B24-B152-0C2298947B2F}" type="slidenum">
              <a:rPr lang="uk-UA" smtClean="0"/>
              <a:t>6</a:t>
            </a:fld>
            <a:endParaRPr lang="uk-UA"/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21288"/>
            <a:ext cx="9144000" cy="836712"/>
          </a:xfrm>
          <a:prstGeom prst="rect">
            <a:avLst/>
          </a:prstGeom>
        </p:spPr>
      </p:pic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52E6291E-B1DB-4935-B3B5-FCE7D83718E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585370"/>
              </p:ext>
            </p:extLst>
          </p:nvPr>
        </p:nvGraphicFramePr>
        <p:xfrm>
          <a:off x="971600" y="2060848"/>
          <a:ext cx="6840760" cy="175607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824536">
                  <a:extLst>
                    <a:ext uri="{9D8B030D-6E8A-4147-A177-3AD203B41FA5}">
                      <a16:colId xmlns:a16="http://schemas.microsoft.com/office/drawing/2014/main" val="3692708846"/>
                    </a:ext>
                  </a:extLst>
                </a:gridCol>
                <a:gridCol w="2016224">
                  <a:extLst>
                    <a:ext uri="{9D8B030D-6E8A-4147-A177-3AD203B41FA5}">
                      <a16:colId xmlns:a16="http://schemas.microsoft.com/office/drawing/2014/main" val="3262634948"/>
                    </a:ext>
                  </a:extLst>
                </a:gridCol>
              </a:tblGrid>
              <a:tr h="432048">
                <a:tc>
                  <a:txBody>
                    <a:bodyPr/>
                    <a:lstStyle/>
                    <a:p>
                      <a:pPr algn="ctr">
                        <a:lnSpc>
                          <a:spcPts val="1365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Session number &amp; title (</a:t>
                      </a:r>
                      <a:r>
                        <a:rPr lang="en-US" sz="1600" i="1" dirty="0">
                          <a:solidFill>
                            <a:schemeClr val="tx1"/>
                          </a:solidFill>
                          <a:effectLst/>
                        </a:rPr>
                        <a:t>Chair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uk-UA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65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Number of participants</a:t>
                      </a:r>
                      <a:endParaRPr lang="uk-UA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497047"/>
                  </a:ext>
                </a:extLst>
              </a:tr>
              <a:tr h="305025">
                <a:tc>
                  <a:txBody>
                    <a:bodyPr/>
                    <a:lstStyle/>
                    <a:p>
                      <a:pPr algn="l">
                        <a:lnSpc>
                          <a:spcPts val="1365"/>
                        </a:lnSpc>
                        <a:spcAft>
                          <a:spcPts val="100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Session 2C. Methodology (</a:t>
                      </a:r>
                      <a:r>
                        <a:rPr lang="en-US" sz="1400" b="0" i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Oleksandr Burov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uk-UA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65"/>
                        </a:lnSpc>
                        <a:spcAft>
                          <a:spcPts val="1000"/>
                        </a:spcAft>
                      </a:pPr>
                      <a:r>
                        <a:rPr lang="en-US" sz="14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</a:t>
                      </a:r>
                      <a:endParaRPr lang="uk-UA" sz="14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3540749"/>
                  </a:ext>
                </a:extLst>
              </a:tr>
              <a:tr h="33966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Session</a:t>
                      </a:r>
                      <a:r>
                        <a:rPr lang="uk-UA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4A</a:t>
                      </a:r>
                      <a:r>
                        <a:rPr lang="uk-UA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Methods/Techniques (</a:t>
                      </a:r>
                      <a:r>
                        <a:rPr lang="uk-UA" sz="1400" b="0" i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Viacheslav Osadchyi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uk-UA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</a:t>
                      </a:r>
                      <a:endParaRPr lang="uk-UA" sz="14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0739669"/>
                  </a:ext>
                </a:extLst>
              </a:tr>
              <a:tr h="33966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Session 6. Practice (</a:t>
                      </a:r>
                      <a:r>
                        <a:rPr lang="en-US" sz="1400" b="0" i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Oksana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="0" i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Ovcharuk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uk-UA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</a:t>
                      </a:r>
                      <a:endParaRPr lang="uk-UA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2581243"/>
                  </a:ext>
                </a:extLst>
              </a:tr>
              <a:tr h="33966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Session 25C.</a:t>
                      </a:r>
                      <a:r>
                        <a:rPr lang="uk-UA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Application (</a:t>
                      </a:r>
                      <a:r>
                        <a:rPr lang="en-US" sz="1400" b="0" i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Olena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="0" i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Hrybiuk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uk-UA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uk-UA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26017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727969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343</TotalTime>
  <Words>233</Words>
  <Application>Microsoft Office PowerPoint</Application>
  <PresentationFormat>Екран (4:3)</PresentationFormat>
  <Paragraphs>47</Paragraphs>
  <Slides>6</Slides>
  <Notes>2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6</vt:i4>
      </vt:variant>
    </vt:vector>
  </HeadingPairs>
  <TitlesOfParts>
    <vt:vector size="11" baseType="lpstr">
      <vt:lpstr>Arial</vt:lpstr>
      <vt:lpstr>Britannic Bold</vt:lpstr>
      <vt:lpstr>Calibri</vt:lpstr>
      <vt:lpstr>Times New Roman</vt:lpstr>
      <vt:lpstr>Тема Office</vt:lpstr>
      <vt:lpstr>V International Workshop on Professional Retraining and Life-Long Learning using ICT: Person-oriented Approach (3L-Person)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</vt:vector>
  </TitlesOfParts>
  <Company>*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Life-Long Learning: Individual Abilities vs. Environment &amp; Means</dc:title>
  <dc:creator>user</dc:creator>
  <cp:lastModifiedBy>Olga Pinchuk</cp:lastModifiedBy>
  <cp:revision>24</cp:revision>
  <dcterms:created xsi:type="dcterms:W3CDTF">2016-06-14T19:16:44Z</dcterms:created>
  <dcterms:modified xsi:type="dcterms:W3CDTF">2020-10-11T05:47:10Z</dcterms:modified>
</cp:coreProperties>
</file>